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/>
    <p:restoredTop sz="94675"/>
  </p:normalViewPr>
  <p:slideViewPr>
    <p:cSldViewPr snapToGrid="0">
      <p:cViewPr varScale="1">
        <p:scale>
          <a:sx n="111" d="100"/>
          <a:sy n="111" d="100"/>
        </p:scale>
        <p:origin x="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0907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185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19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84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8467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50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143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3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548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998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2/9/25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864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2/9/25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928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24" r:id="rId6"/>
    <p:sldLayoutId id="2147483719" r:id="rId7"/>
    <p:sldLayoutId id="2147483720" r:id="rId8"/>
    <p:sldLayoutId id="2147483721" r:id="rId9"/>
    <p:sldLayoutId id="2147483723" r:id="rId10"/>
    <p:sldLayoutId id="214748372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CA5B2A81-2C8E-4963-AFD4-E539D168B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D5A43-93C3-B53C-F239-F0C230B67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6050" y="1079500"/>
            <a:ext cx="3884962" cy="2138400"/>
          </a:xfrm>
        </p:spPr>
        <p:txBody>
          <a:bodyPr>
            <a:normAutofit/>
          </a:bodyPr>
          <a:lstStyle/>
          <a:p>
            <a:r>
              <a:rPr lang="en-US" dirty="0" err="1"/>
              <a:t>Gravisim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Arnav </a:t>
            </a:r>
            <a:r>
              <a:rPr lang="en-US" dirty="0" err="1"/>
              <a:t>maniar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D06426-C12E-E467-947F-91F3D0F7E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6051" y="4113213"/>
            <a:ext cx="3884961" cy="1655762"/>
          </a:xfrm>
        </p:spPr>
        <p:txBody>
          <a:bodyPr>
            <a:normAutofit/>
          </a:bodyPr>
          <a:lstStyle/>
          <a:p>
            <a:r>
              <a:rPr lang="en-US" dirty="0"/>
              <a:t>Realistic Simulation of Planetary Orbits and Spacecraft Movement</a:t>
            </a:r>
          </a:p>
        </p:txBody>
      </p:sp>
      <p:pic>
        <p:nvPicPr>
          <p:cNvPr id="1026" name="Picture 2" descr="A logo with rings around it&#10;&#10;AI-generated content may be incorrect.">
            <a:extLst>
              <a:ext uri="{FF2B5EF4-FFF2-40B4-BE49-F238E27FC236}">
                <a16:creationId xmlns:a16="http://schemas.microsoft.com/office/drawing/2014/main" id="{2647E9C7-B3C8-19A5-2D02-F0D830760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2" r="9059" b="-2"/>
          <a:stretch/>
        </p:blipFill>
        <p:spPr bwMode="auto">
          <a:xfrm>
            <a:off x="540988" y="540000"/>
            <a:ext cx="6671025" cy="577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8531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2681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8CC54-7C02-5C2D-5C8B-C17DCCAB1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Overview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AEF81-F607-6C28-F551-2B1C717A3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Objective:</a:t>
            </a:r>
            <a:br>
              <a:rPr lang="en-US" dirty="0"/>
            </a:br>
            <a:r>
              <a:rPr lang="en-US" dirty="0"/>
              <a:t>Build a simulation that demonstrates gravitational interactions between a planet, its moon, and a spacecraft, with the ability to visualize orbits and real-time movement.</a:t>
            </a:r>
          </a:p>
          <a:p>
            <a:pPr marL="0" indent="0">
              <a:buNone/>
            </a:pPr>
            <a:r>
              <a:rPr lang="en-US" b="1" dirty="0"/>
              <a:t>Key Features: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Visualizes the motion of planets, moons, and spacecraft.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Uses real-time physics to calculate orbital movement.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Interactive GUI with buttons to control the simulation.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 descr="A logo with rings around it&#10;&#10;AI-generated content may be incorrect.">
            <a:extLst>
              <a:ext uri="{FF2B5EF4-FFF2-40B4-BE49-F238E27FC236}">
                <a16:creationId xmlns:a16="http://schemas.microsoft.com/office/drawing/2014/main" id="{18EB87EE-725B-9B2E-72BC-1FF93886AD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2" r="9059" b="-2"/>
          <a:stretch/>
        </p:blipFill>
        <p:spPr bwMode="auto">
          <a:xfrm>
            <a:off x="11475642" y="6210501"/>
            <a:ext cx="633880" cy="54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16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3DF7F-E6E8-9C0B-9DB7-B95D45BB9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BC9ED-65B6-1110-4CEE-2920E9397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1790700"/>
            <a:ext cx="5124529" cy="44198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Gravitational Forces:</a:t>
            </a: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dirty="0"/>
              <a:t>Formula Used:</a:t>
            </a: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Objects are affected by gravitational attraction, calculated dynamically as they move.</a:t>
            </a:r>
          </a:p>
          <a:p>
            <a:pPr marL="0" indent="0">
              <a:buNone/>
            </a:pPr>
            <a:r>
              <a:rPr lang="en-US" b="1" dirty="0"/>
              <a:t>Orbits and Movements:</a:t>
            </a: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Spacecraft can enter orbit around a planet once within a certain distance.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Movement is based on velocity, acceleration, and gravitational pull.</a:t>
            </a:r>
          </a:p>
          <a:p>
            <a:endParaRPr lang="en-US" dirty="0"/>
          </a:p>
        </p:txBody>
      </p:sp>
      <p:pic>
        <p:nvPicPr>
          <p:cNvPr id="4" name="Picture 2" descr="A logo with rings around it&#10;&#10;AI-generated content may be incorrect.">
            <a:extLst>
              <a:ext uri="{FF2B5EF4-FFF2-40B4-BE49-F238E27FC236}">
                <a16:creationId xmlns:a16="http://schemas.microsoft.com/office/drawing/2014/main" id="{BF68F412-0495-EA45-551F-4040781D4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2" r="9059" b="-2"/>
          <a:stretch/>
        </p:blipFill>
        <p:spPr bwMode="auto">
          <a:xfrm>
            <a:off x="11475642" y="6210501"/>
            <a:ext cx="633880" cy="54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1A43E1B-E2CC-393B-E493-2CA18456ECCD}"/>
                  </a:ext>
                </a:extLst>
              </p:cNvPr>
              <p:cNvSpPr txBox="1"/>
              <p:nvPr/>
            </p:nvSpPr>
            <p:spPr>
              <a:xfrm>
                <a:off x="3918030" y="2176039"/>
                <a:ext cx="1441292" cy="5250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B3B3B3"/>
                          </a:solidFill>
                        </a:rPr>
                        <m:t>𝐹</m:t>
                      </m:r>
                      <m:r>
                        <a:rPr lang="en-US" sz="2000" b="0" i="1" smtClean="0">
                          <a:solidFill>
                            <a:srgbClr val="B3B3B3"/>
                          </a:solidFill>
                        </a:rPr>
                        <m:t>=</m:t>
                      </m:r>
                      <m:r>
                        <a:rPr lang="en-US" sz="2000" b="0" i="1" smtClean="0">
                          <a:solidFill>
                            <a:srgbClr val="B3B3B3"/>
                          </a:solidFill>
                        </a:rPr>
                        <m:t>𝐺</m:t>
                      </m:r>
                      <m:f>
                        <m:fPr>
                          <m:ctrlPr>
                            <a:rPr lang="en-US" sz="2000" b="0" i="1" smtClean="0">
                              <a:solidFill>
                                <a:srgbClr val="B3B3B3"/>
                              </a:solidFill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B3B3B3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rgbClr val="B3B3B3"/>
                                  </a:solidFill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B3B3B3"/>
                                  </a:solidFill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000" b="0" i="1" smtClean="0">
                                  <a:solidFill>
                                    <a:srgbClr val="B3B3B3"/>
                                  </a:solidFill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solidFill>
                                    <a:srgbClr val="B3B3B3"/>
                                  </a:solidFill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000" b="0" i="1" smtClean="0">
                                  <a:solidFill>
                                    <a:srgbClr val="B3B3B3"/>
                                  </a:solidFill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US" sz="2000" b="0" i="1" smtClean="0">
                                  <a:solidFill>
                                    <a:srgbClr val="B3B3B3"/>
                                  </a:solidFill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solidFill>
                                    <a:srgbClr val="B3B3B3"/>
                                  </a:solidFill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sz="2000" b="0" i="1" smtClean="0">
                                  <a:solidFill>
                                    <a:srgbClr val="B3B3B3"/>
                                  </a:solidFill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dirty="0">
                  <a:solidFill>
                    <a:srgbClr val="B3B3B3"/>
                  </a:solidFill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1A43E1B-E2CC-393B-E493-2CA18456EC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8030" y="2176039"/>
                <a:ext cx="1441292" cy="525080"/>
              </a:xfrm>
              <a:prstGeom prst="rect">
                <a:avLst/>
              </a:prstGeom>
              <a:blipFill>
                <a:blip r:embed="rId3"/>
                <a:stretch>
                  <a:fillRect l="-3509" r="-1754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E0A56D34-8C13-969C-AFD7-40325819A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6045" y="1666875"/>
            <a:ext cx="5623477" cy="321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70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4F256-558C-4A4F-6E70-7A8AF2B80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Simulation Features &amp; Interactive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BC2E9-B181-8B77-2DCA-ACAACB6AC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1868487"/>
            <a:ext cx="10026650" cy="3978275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Planet &amp; Moon: </a:t>
            </a:r>
            <a:r>
              <a:rPr lang="en-US" dirty="0"/>
              <a:t>The moon's position is updated in each frame based on its angular velocity.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Spacecraft Movement: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Spacecraft start at a given position with calculated velocity.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Can either enter orbit around the planet or be propelled by gravitational forces.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Auto Orbit Toggle &amp; Controls: </a:t>
            </a:r>
            <a:r>
              <a:rPr lang="en-US" dirty="0"/>
              <a:t>A button that enables or disables automatic orbital behavior for spacecraft.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Clear Button:</a:t>
            </a:r>
            <a:r>
              <a:rPr lang="en-US" dirty="0"/>
              <a:t> Resets all spacecraft in the simulation.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Dynamic Info:</a:t>
            </a:r>
            <a:r>
              <a:rPr lang="en-US" dirty="0"/>
              <a:t> Real-time data on velocity, acceleration, and gravitational force.</a:t>
            </a:r>
          </a:p>
        </p:txBody>
      </p:sp>
      <p:pic>
        <p:nvPicPr>
          <p:cNvPr id="4" name="Picture 2" descr="A logo with rings around it&#10;&#10;AI-generated content may be incorrect.">
            <a:extLst>
              <a:ext uri="{FF2B5EF4-FFF2-40B4-BE49-F238E27FC236}">
                <a16:creationId xmlns:a16="http://schemas.microsoft.com/office/drawing/2014/main" id="{ABCE31EF-56B4-90C5-5BD9-38B24E4E9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2" r="9059" b="-2"/>
          <a:stretch/>
        </p:blipFill>
        <p:spPr bwMode="auto">
          <a:xfrm>
            <a:off x="11475642" y="6210501"/>
            <a:ext cx="633880" cy="54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80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E6AF1-19F0-5A0E-C9B1-0D61759E8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Educational Impact &amp; Future Growth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A3C8E-C73B-9DCE-33AD-38C21AD79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Real-World Learning: </a:t>
            </a:r>
            <a:r>
              <a:rPr lang="en-US" dirty="0"/>
              <a:t>By visualizing real-world phenomena in a controlled, interactive environment, students gain a deeper understanding of how space missions and satellite orbits are planned, which can inspire future careers in aerospace and other technology fields.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Future Growth: </a:t>
            </a:r>
            <a:r>
              <a:rPr lang="en-US" dirty="0"/>
              <a:t>The simulation can be expanded to include more celestial bodies, spacecraft interactions, and advanced gravitational models, providing limitless opportunities for further educational exploration.</a:t>
            </a:r>
          </a:p>
        </p:txBody>
      </p:sp>
      <p:pic>
        <p:nvPicPr>
          <p:cNvPr id="4" name="Picture 2" descr="A logo with rings around it&#10;&#10;AI-generated content may be incorrect.">
            <a:extLst>
              <a:ext uri="{FF2B5EF4-FFF2-40B4-BE49-F238E27FC236}">
                <a16:creationId xmlns:a16="http://schemas.microsoft.com/office/drawing/2014/main" id="{8067B805-C708-2D6E-D69C-0CE886BB9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2" r="9059" b="-2"/>
          <a:stretch/>
        </p:blipFill>
        <p:spPr bwMode="auto">
          <a:xfrm>
            <a:off x="11475642" y="6210501"/>
            <a:ext cx="633880" cy="54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0274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B8609-6055-EE74-C28C-FF0F89874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675" y="450639"/>
            <a:ext cx="10026650" cy="2183374"/>
          </a:xfrm>
        </p:spPr>
        <p:txBody>
          <a:bodyPr anchor="ctr">
            <a:normAutofit/>
          </a:bodyPr>
          <a:lstStyle/>
          <a:p>
            <a:pPr algn="ctr"/>
            <a:r>
              <a:rPr lang="en-US" sz="9600" dirty="0"/>
              <a:t>LIVE DEMO</a:t>
            </a:r>
          </a:p>
        </p:txBody>
      </p:sp>
      <p:pic>
        <p:nvPicPr>
          <p:cNvPr id="6" name="Picture 2" descr="A logo with rings around it&#10;&#10;AI-generated content may be incorrect.">
            <a:extLst>
              <a:ext uri="{FF2B5EF4-FFF2-40B4-BE49-F238E27FC236}">
                <a16:creationId xmlns:a16="http://schemas.microsoft.com/office/drawing/2014/main" id="{9ECB6DC3-A1B7-4D62-61A8-234B47211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72" r="9059" b="-2"/>
          <a:stretch/>
        </p:blipFill>
        <p:spPr bwMode="auto">
          <a:xfrm>
            <a:off x="4412654" y="2765984"/>
            <a:ext cx="3366692" cy="2916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9583154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Leaf">
      <a:dk1>
        <a:sysClr val="windowText" lastClr="000000"/>
      </a:dk1>
      <a:lt1>
        <a:sysClr val="window" lastClr="FFFFFF"/>
      </a:lt1>
      <a:dk2>
        <a:srgbClr val="732124"/>
      </a:dk2>
      <a:lt2>
        <a:srgbClr val="F0EDE5"/>
      </a:lt2>
      <a:accent1>
        <a:srgbClr val="D34817"/>
      </a:accent1>
      <a:accent2>
        <a:srgbClr val="A68D65"/>
      </a:accent2>
      <a:accent3>
        <a:srgbClr val="728377"/>
      </a:accent3>
      <a:accent4>
        <a:srgbClr val="B4797B"/>
      </a:accent4>
      <a:accent5>
        <a:srgbClr val="CE8439"/>
      </a:accent5>
      <a:accent6>
        <a:srgbClr val="CF3A2A"/>
      </a:accent6>
      <a:hlink>
        <a:srgbClr val="D06853"/>
      </a:hlink>
      <a:folHlink>
        <a:srgbClr val="B67779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303</Words>
  <Application>Microsoft Macintosh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 Light</vt:lpstr>
      <vt:lpstr>Rockwell Nova Light</vt:lpstr>
      <vt:lpstr>Wingdings</vt:lpstr>
      <vt:lpstr>LeafVTI</vt:lpstr>
      <vt:lpstr>Gravisim   Arnav maniar</vt:lpstr>
      <vt:lpstr>Project Overview </vt:lpstr>
      <vt:lpstr>Core Concepts</vt:lpstr>
      <vt:lpstr>Simulation Features &amp; Interactive Controls</vt:lpstr>
      <vt:lpstr>Educational Impact &amp; Future Growth</vt:lpstr>
      <vt:lpstr>LIVE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Maniar, Arnav 2025M</dc:creator>
  <cp:lastModifiedBy>Maniar, Arnav 2025M</cp:lastModifiedBy>
  <cp:revision>3</cp:revision>
  <dcterms:created xsi:type="dcterms:W3CDTF">2025-02-09T18:12:56Z</dcterms:created>
  <dcterms:modified xsi:type="dcterms:W3CDTF">2025-02-09T18:28:59Z</dcterms:modified>
</cp:coreProperties>
</file>

<file path=docProps/thumbnail.jpeg>
</file>